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237744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2377440"/>
            <a:ext cx="12191695" cy="73152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457200"/>
            <a:ext cx="109728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500" b="1">
                <a:solidFill>
                  <a:srgbClr val="FFFFFF"/>
                </a:solidFill>
                <a:latin typeface="Microsoft JhengHei"/>
              </a:rPr>
              <a:t>FINCH (芬奇) SCIENCE · 論文導讀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914400"/>
            <a:ext cx="10972800" cy="12801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3200" b="1">
                <a:solidFill>
                  <a:srgbClr val="FFFFFF"/>
                </a:solidFill>
                <a:latin typeface="Microsoft JhengHei"/>
              </a:rPr>
              <a:t>不同物種的加性遺傳變異程度存在顯著差異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560320"/>
            <a:ext cx="1097280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600" b="0">
                <a:solidFill>
                  <a:srgbClr val="6F6A61"/>
                </a:solidFill>
                <a:latin typeface="Microsoft JhengHei"/>
              </a:rPr>
              <a:t>Levels of additive genetic variation vary substantially between species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3200400"/>
            <a:ext cx="1097280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300" b="0">
                <a:solidFill>
                  <a:srgbClr val="6F6A61"/>
                </a:solidFill>
                <a:latin typeface="Microsoft JhengHei"/>
              </a:rPr>
              <a:t>Zijmers LC, Abson KL, Hadfield JD, Eyre-Walker A　|　PLOS Biology · 2026-06-18 · DOI: 10.1371/journal.pbio.3003819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0080" y="4114800"/>
            <a:ext cx="3566160" cy="1645920"/>
          </a:xfrm>
          <a:prstGeom prst="roundRect">
            <a:avLst/>
          </a:prstGeom>
          <a:solidFill>
            <a:srgbClr val="ECF3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40080" y="4297680"/>
            <a:ext cx="356616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4000" b="1">
                <a:solidFill>
                  <a:srgbClr val="0F5F57"/>
                </a:solidFill>
                <a:latin typeface="Microsoft JhengHei"/>
              </a:rPr>
              <a:t>220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5212080"/>
            <a:ext cx="356616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1400" b="0">
                <a:solidFill>
                  <a:srgbClr val="0A3F3A"/>
                </a:solidFill>
                <a:latin typeface="Microsoft JhengHei"/>
              </a:rPr>
              <a:t>多細胞真核物種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89120" y="4114800"/>
            <a:ext cx="3566160" cy="1645920"/>
          </a:xfrm>
          <a:prstGeom prst="roundRect">
            <a:avLst/>
          </a:prstGeom>
          <a:solidFill>
            <a:srgbClr val="ECF3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389120" y="4297680"/>
            <a:ext cx="356616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4000" b="1">
                <a:solidFill>
                  <a:srgbClr val="0F5F57"/>
                </a:solidFill>
                <a:latin typeface="Microsoft JhengHei"/>
              </a:rPr>
              <a:t>9.3×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9120" y="5212080"/>
            <a:ext cx="356616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1400" b="0">
                <a:solidFill>
                  <a:srgbClr val="0A3F3A"/>
                </a:solidFill>
                <a:latin typeface="Microsoft JhengHei"/>
              </a:rPr>
              <a:t>物種間可演化性差距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38159" y="4114800"/>
            <a:ext cx="3566160" cy="1645920"/>
          </a:xfrm>
          <a:prstGeom prst="roundRect">
            <a:avLst/>
          </a:prstGeom>
          <a:solidFill>
            <a:srgbClr val="ECF3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38159" y="4297680"/>
            <a:ext cx="356616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4000" b="1">
                <a:solidFill>
                  <a:srgbClr val="0F5F57"/>
                </a:solidFill>
                <a:latin typeface="Microsoft JhengHei"/>
              </a:rPr>
              <a:t>4.7×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38159" y="5212080"/>
            <a:ext cx="356616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1400" b="0">
                <a:solidFill>
                  <a:srgbClr val="0A3F3A"/>
                </a:solidFill>
                <a:latin typeface="Microsoft JhengHei"/>
              </a:rPr>
              <a:t>植物 vs 動物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800" b="1">
                <a:solidFill>
                  <a:srgbClr val="FFFFFF"/>
                </a:solidFill>
                <a:latin typeface="Microsoft JhengHei"/>
              </a:rPr>
              <a:t>演化潛力差異巨大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463040"/>
            <a:ext cx="566928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不同物種的「可演化性」差異懸殊，不是有一點，而是非常大</a:t>
            </a:r>
          </a:p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演化潛力最高的前 25% 物種，是最低後 25% 的 9.3 倍</a:t>
            </a:r>
          </a:p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涵蓋鳥類、哺乳類、節肢動物、魚類與植物</a:t>
            </a:r>
          </a:p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親緣關係解釋了大部分差異（系統發育訊號）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09360" y="1280160"/>
            <a:ext cx="5577840" cy="51206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fig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783080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800" b="1">
                <a:solidFill>
                  <a:srgbClr val="FFFFFF"/>
                </a:solidFill>
                <a:latin typeface="Microsoft JhengHei"/>
              </a:rPr>
              <a:t>史上最大規模的跨物種分析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94560"/>
            <a:ext cx="2651760" cy="2377440"/>
          </a:xfrm>
          <a:prstGeom prst="roundRect">
            <a:avLst/>
          </a:prstGeom>
          <a:solidFill>
            <a:srgbClr val="ECF3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8640" y="2651760"/>
            <a:ext cx="265176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3400" b="1">
                <a:solidFill>
                  <a:srgbClr val="0F5F57"/>
                </a:solidFill>
                <a:latin typeface="Microsoft JhengHei"/>
              </a:rPr>
              <a:t>30 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749039"/>
            <a:ext cx="26517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1500" b="0">
                <a:solidFill>
                  <a:srgbClr val="0A3F3A"/>
                </a:solidFill>
                <a:latin typeface="Microsoft JhengHei"/>
              </a:rPr>
              <a:t>1992–2022 文獻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55848" y="2194560"/>
            <a:ext cx="2651760" cy="2377440"/>
          </a:xfrm>
          <a:prstGeom prst="roundRect">
            <a:avLst/>
          </a:prstGeom>
          <a:solidFill>
            <a:srgbClr val="ECF3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355848" y="2651760"/>
            <a:ext cx="265176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3400" b="1">
                <a:solidFill>
                  <a:srgbClr val="0F5F57"/>
                </a:solidFill>
                <a:latin typeface="Microsoft JhengHei"/>
              </a:rPr>
              <a:t>220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5848" y="3749039"/>
            <a:ext cx="26517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1500" b="0">
                <a:solidFill>
                  <a:srgbClr val="0A3F3A"/>
                </a:solidFill>
                <a:latin typeface="Microsoft JhengHei"/>
              </a:rPr>
              <a:t>涵蓋物種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63056" y="2194560"/>
            <a:ext cx="2651760" cy="2377440"/>
          </a:xfrm>
          <a:prstGeom prst="roundRect">
            <a:avLst/>
          </a:prstGeom>
          <a:solidFill>
            <a:srgbClr val="ECF3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163056" y="2651760"/>
            <a:ext cx="265176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3400" b="1">
                <a:solidFill>
                  <a:srgbClr val="0F5F57"/>
                </a:solidFill>
                <a:latin typeface="Microsoft JhengHei"/>
              </a:rPr>
              <a:t>5,000+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3056" y="3749039"/>
            <a:ext cx="26517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1500" b="0">
                <a:solidFill>
                  <a:srgbClr val="0A3F3A"/>
                </a:solidFill>
                <a:latin typeface="Microsoft JhengHei"/>
              </a:rPr>
              <a:t>遺傳指標估計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970264" y="2194560"/>
            <a:ext cx="2651760" cy="2377440"/>
          </a:xfrm>
          <a:prstGeom prst="roundRect">
            <a:avLst/>
          </a:prstGeom>
          <a:solidFill>
            <a:srgbClr val="ECF3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970264" y="2651760"/>
            <a:ext cx="265176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3400" b="1">
                <a:solidFill>
                  <a:srgbClr val="0F5F57"/>
                </a:solidFill>
                <a:latin typeface="Microsoft JhengHei"/>
              </a:rPr>
              <a:t>PGLMM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70264" y="3749039"/>
            <a:ext cx="26517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sz="1500" b="0">
                <a:solidFill>
                  <a:srgbClr val="0A3F3A"/>
                </a:solidFill>
                <a:latin typeface="Microsoft JhengHei"/>
              </a:rPr>
              <a:t>系統發育混合模型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4937760"/>
            <a:ext cx="11064240" cy="10972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1600" b="0">
                <a:solidFill>
                  <a:srgbClr val="1C1B19"/>
                </a:solidFill>
                <a:latin typeface="Microsoft JhengHei"/>
              </a:rPr>
              <a:t>整合過去 30 年同儕審查文獻，用系統發育廣義線性混合模型分離「物種間真實差異」與「研究方法差異」，是迄今最大規模的加性遺傳變異比較。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800" b="1">
                <a:solidFill>
                  <a:srgbClr val="FFFFFF"/>
                </a:solidFill>
                <a:latin typeface="Microsoft JhengHei"/>
              </a:rPr>
              <a:t>核心機制總覽</a:t>
            </a:r>
          </a:p>
        </p:txBody>
      </p:sp>
      <p:pic>
        <p:nvPicPr>
          <p:cNvPr id="5" name="Picture 4" descr="image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219" y="1280160"/>
            <a:ext cx="3623256" cy="5120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100" b="0">
                <a:solidFill>
                  <a:srgbClr val="6F6A61"/>
                </a:solidFill>
                <a:latin typeface="Microsoft JhengHei"/>
              </a:rPr>
              <a:t>圖：Finch (芬奇) Science 重繪之教育性機制圖（非原論文官方圖表）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800" b="1">
                <a:solidFill>
                  <a:srgbClr val="FFFFFF"/>
                </a:solidFill>
                <a:latin typeface="Microsoft JhengHei"/>
              </a:rPr>
              <a:t>植物的秘密武器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463040"/>
            <a:ext cx="566928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植物的可演化性是動物的 4.7 倍</a:t>
            </a:r>
          </a:p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可能來自植物額外的「葉綠體基因組」</a:t>
            </a:r>
          </a:p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植物的表觀遺傳（DNA 甲基化）更容易跨代傳遞</a:t>
            </a:r>
          </a:p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在系統發育模型下，此差異與預期一致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09360" y="1280160"/>
            <a:ext cx="5577840" cy="51206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fig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899450"/>
            <a:ext cx="5486400" cy="38820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800" b="1">
                <a:solidFill>
                  <a:srgbClr val="FFFFFF"/>
                </a:solidFill>
                <a:latin typeface="Microsoft JhengHei"/>
              </a:rPr>
              <a:t>從變異到適應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463040"/>
            <a:ext cx="566928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加性遺傳變異（V_A）是天擇能作用的「原始材料」</a:t>
            </a:r>
          </a:p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可演化性 = V_A ÷ 平均值²，衡量演化改變的能力</a:t>
            </a:r>
          </a:p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高可演化性 → 環境變動時能快速適應</a:t>
            </a:r>
          </a:p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低可演化性 → 面臨較高的滅絕風險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09360" y="1280160"/>
            <a:ext cx="5577840" cy="51206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fig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783080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800" b="1">
                <a:solidFill>
                  <a:srgbClr val="FFFFFF"/>
                </a:solidFill>
                <a:latin typeface="Microsoft JhengHei"/>
              </a:rPr>
              <a:t>為什麼重要 / 應用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463040"/>
            <a:ext cx="5669280" cy="4937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保育：識別在氣候變遷下最脆弱的物種</a:t>
            </a:r>
          </a:p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農業：利用植物的高變異性培育抗逆品種</a:t>
            </a:r>
          </a:p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生態保育：對演化潛力低的動物優先投入資源</a:t>
            </a:r>
          </a:p>
          <a:p>
            <a:pPr algn="l">
              <a:spcAft>
                <a:spcPts val="1400"/>
              </a:spcAft>
            </a:pPr>
            <a:r>
              <a:rPr sz="1600" b="1">
                <a:solidFill>
                  <a:srgbClr val="0F5F57"/>
                </a:solidFill>
                <a:latin typeface="Microsoft JhengHei"/>
              </a:rPr>
              <a:t>● </a:t>
            </a:r>
            <a:r>
              <a:rPr sz="1600" b="0">
                <a:solidFill>
                  <a:srgbClr val="1C1B19"/>
                </a:solidFill>
                <a:latin typeface="Microsoft JhengHei"/>
              </a:rPr>
              <a:t>並非所有物種面對挑戰時都有相同「武器庫」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09360" y="1280160"/>
            <a:ext cx="5577840" cy="51206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fig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783080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800" b="1">
                <a:solidFill>
                  <a:srgbClr val="FFFFFF"/>
                </a:solidFill>
                <a:latin typeface="Microsoft JhengHei"/>
              </a:rPr>
              <a:t>需要記住的關鍵名詞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417320"/>
            <a:ext cx="3566160" cy="2286000"/>
          </a:xfrm>
          <a:prstGeom prst="roundRect">
            <a:avLst/>
          </a:prstGeom>
          <a:solidFill>
            <a:srgbClr val="ECF3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1600200"/>
            <a:ext cx="31089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600" b="1">
                <a:solidFill>
                  <a:srgbClr val="0A3F3A"/>
                </a:solidFill>
                <a:latin typeface="Microsoft JhengHei"/>
              </a:rPr>
              <a:t>V_A 加性遺傳變異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2331720"/>
            <a:ext cx="3108960" cy="11887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50" b="0">
                <a:solidFill>
                  <a:srgbClr val="1C1B19"/>
                </a:solidFill>
                <a:latin typeface="Microsoft JhengHei"/>
              </a:rPr>
              <a:t>性狀差異中真正能遺傳、並對天擇有反應的部分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34840" y="1417320"/>
            <a:ext cx="3566160" cy="2286000"/>
          </a:xfrm>
          <a:prstGeom prst="roundRect">
            <a:avLst/>
          </a:prstGeom>
          <a:solidFill>
            <a:srgbClr val="ECF3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663440" y="1600200"/>
            <a:ext cx="31089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600" b="1">
                <a:solidFill>
                  <a:srgbClr val="0A3F3A"/>
                </a:solidFill>
                <a:latin typeface="Microsoft JhengHei"/>
              </a:rPr>
              <a:t>I_A 可演化性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3440" y="2331720"/>
            <a:ext cx="3108960" cy="11887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50" b="0">
                <a:solidFill>
                  <a:srgbClr val="1C1B19"/>
                </a:solidFill>
                <a:latin typeface="Microsoft JhengHei"/>
              </a:rPr>
              <a:t>相對於性狀平均值的演化改變能力，不受殘差變異干擾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21040" y="1417320"/>
            <a:ext cx="3566160" cy="2286000"/>
          </a:xfrm>
          <a:prstGeom prst="roundRect">
            <a:avLst/>
          </a:prstGeom>
          <a:solidFill>
            <a:srgbClr val="ECF3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549640" y="1600200"/>
            <a:ext cx="31089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600" b="1">
                <a:solidFill>
                  <a:srgbClr val="0A3F3A"/>
                </a:solidFill>
                <a:latin typeface="Microsoft JhengHei"/>
              </a:rPr>
              <a:t>h² 遺傳力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49640" y="2331720"/>
            <a:ext cx="3108960" cy="11887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50" b="0">
                <a:solidFill>
                  <a:srgbClr val="1C1B19"/>
                </a:solidFill>
                <a:latin typeface="Microsoft JhengHei"/>
              </a:rPr>
              <a:t>性狀差異中歸因於基因的比例（0–1）；跨物種比較易誤導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3977639"/>
            <a:ext cx="3566160" cy="2286000"/>
          </a:xfrm>
          <a:prstGeom prst="roundRect">
            <a:avLst/>
          </a:prstGeom>
          <a:solidFill>
            <a:srgbClr val="ECF3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4160520"/>
            <a:ext cx="31089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600" b="1">
                <a:solidFill>
                  <a:srgbClr val="0A3F3A"/>
                </a:solidFill>
                <a:latin typeface="Microsoft JhengHei"/>
              </a:rPr>
              <a:t>Phylogeny 親緣關係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" y="4892040"/>
            <a:ext cx="3108960" cy="11887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50" b="0">
                <a:solidFill>
                  <a:srgbClr val="1C1B19"/>
                </a:solidFill>
                <a:latin typeface="Microsoft JhengHei"/>
              </a:rPr>
              <a:t>物種演化歷史的親疏；解釋了 38% 的可演化性差異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434840" y="3977639"/>
            <a:ext cx="3566160" cy="2286000"/>
          </a:xfrm>
          <a:prstGeom prst="roundRect">
            <a:avLst/>
          </a:prstGeom>
          <a:solidFill>
            <a:srgbClr val="ECF3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4663440" y="4160520"/>
            <a:ext cx="31089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600" b="1">
                <a:solidFill>
                  <a:srgbClr val="0A3F3A"/>
                </a:solidFill>
                <a:latin typeface="Microsoft JhengHei"/>
              </a:rPr>
              <a:t>N_e 有效族群大小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63440" y="4892040"/>
            <a:ext cx="3108960" cy="11887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50" b="0">
                <a:solidFill>
                  <a:srgbClr val="1C1B19"/>
                </a:solidFill>
                <a:latin typeface="Microsoft JhengHei"/>
              </a:rPr>
              <a:t>理論上實際對遺傳變異有貢獻的族群規模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21040" y="3977639"/>
            <a:ext cx="3566160" cy="2286000"/>
          </a:xfrm>
          <a:prstGeom prst="roundRect">
            <a:avLst/>
          </a:prstGeom>
          <a:solidFill>
            <a:srgbClr val="ECF3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549640" y="4160520"/>
            <a:ext cx="310896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600" b="1">
                <a:solidFill>
                  <a:srgbClr val="0A3F3A"/>
                </a:solidFill>
                <a:latin typeface="Microsoft JhengHei"/>
              </a:rPr>
              <a:t>I_R 殘差變異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49640" y="4892040"/>
            <a:ext cx="3108960" cy="11887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600"/>
              </a:spcAft>
            </a:pPr>
            <a:r>
              <a:rPr sz="1250" b="0">
                <a:solidFill>
                  <a:srgbClr val="1C1B19"/>
                </a:solidFill>
                <a:latin typeface="Microsoft JhengHei"/>
              </a:rPr>
              <a:t>非加性遺傳＋環境變異；與 I_A 正相關、與 h² 負相關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AF8F4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1051560"/>
          </a:xfrm>
          <a:prstGeom prst="rect">
            <a:avLst/>
          </a:prstGeom>
          <a:solidFill>
            <a:srgbClr val="0F5F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1051560"/>
            <a:ext cx="12191695" cy="54864"/>
          </a:xfrm>
          <a:prstGeom prst="rect">
            <a:avLst/>
          </a:prstGeom>
          <a:solidFill>
            <a:srgbClr val="1476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48640" y="164592"/>
            <a:ext cx="11064240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sz="2800" b="1">
                <a:solidFill>
                  <a:srgbClr val="FFFFFF"/>
                </a:solidFill>
                <a:latin typeface="Microsoft JhengHei"/>
              </a:rPr>
              <a:t>原始出處與版權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1463040"/>
            <a:ext cx="10972800" cy="4572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spcAft>
                <a:spcPts val="800"/>
              </a:spcAft>
            </a:pPr>
            <a:r>
              <a:rPr sz="1400" b="0">
                <a:solidFill>
                  <a:srgbClr val="1C1B19"/>
                </a:solidFill>
                <a:latin typeface="Microsoft JhengHei"/>
              </a:rPr>
              <a:t>原文：Levels of additive genetic variation vary substantially between species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1C1B19"/>
                </a:solidFill>
                <a:latin typeface="Microsoft JhengHei"/>
              </a:rPr>
              <a:t>作者：Zijmers LC, Abson KL, Hadfield JD, Eyre-Walker A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出處：PLOS Biology 24(6): e3003819 (2026)　·　DOI: 10.1371/journal.pbio.3003819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1C1B19"/>
                </a:solidFill>
                <a:latin typeface="Microsoft JhengHei"/>
              </a:rPr>
              <a:t/>
            </a:r>
          </a:p>
          <a:p>
            <a:pPr algn="l">
              <a:spcAft>
                <a:spcPts val="800"/>
              </a:spcAft>
            </a:pPr>
            <a:r>
              <a:rPr sz="1400" b="1">
                <a:solidFill>
                  <a:srgbClr val="6F6A61"/>
                </a:solidFill>
                <a:latin typeface="Microsoft JhengHei"/>
              </a:rPr>
              <a:t>© 2026 Finch (芬奇) Science. 保留所有權利。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本簡報為教育性科學整理，內容經 AI 輔助產生並由人工編修。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所有圖像為 Finch (芬奇) Science 自製之教育性示意圖，並非原論文官方圖表，亦未複製或改作任何期刊圖表。</a:t>
            </a:r>
          </a:p>
          <a:p>
            <a:pPr algn="l">
              <a:spcAft>
                <a:spcPts val="800"/>
              </a:spcAft>
            </a:pPr>
            <a:r>
              <a:rPr sz="1400" b="0">
                <a:solidFill>
                  <a:srgbClr val="6F6A61"/>
                </a:solidFill>
                <a:latin typeface="Microsoft JhengHei"/>
              </a:rPr>
              <a:t>本簡報不代表原作者、期刊或出版社背書；僅供科學教育與研究交流，不構成醫療建議。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