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3657600" cy="32004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5DD4E8"/>
                </a:solidFill>
                <a:latin typeface="Microsoft JhengHei"/>
              </a:rPr>
              <a:t>FINCH (芬奇) SCIENCE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78992"/>
            <a:ext cx="5943600" cy="141732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3400" b="1">
                <a:solidFill>
                  <a:srgbClr val="F5F7FA"/>
                </a:solidFill>
                <a:latin typeface="Microsoft JhengHei"/>
              </a:rPr>
              <a:t>阿茲海默症中的
粒線體斑塊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606040"/>
            <a:ext cx="530352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F5C14D"/>
                </a:solidFill>
                <a:latin typeface="Microsoft JhengHei"/>
              </a:rPr>
              <a:t>Mitochondrial plaques（MPs）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3218688"/>
            <a:ext cx="5029200" cy="9144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0">
                <a:solidFill>
                  <a:srgbClr val="B4C2CF"/>
                </a:solidFill>
                <a:latin typeface="Microsoft JhengHei"/>
              </a:rPr>
              <a:t>受損粒線體為何在神經突內累積，
而清除系統又為何來不及處理？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09360" y="594360"/>
            <a:ext cx="5212080" cy="534924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255A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20840" y="941832"/>
            <a:ext cx="4389120" cy="41148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F5F7FA"/>
                </a:solidFill>
                <a:latin typeface="Microsoft JhengHei"/>
              </a:rPr>
              <a:t>健康 → 受損 → 聚集</a:t>
            </a:r>
          </a:p>
        </p:txBody>
      </p:sp>
      <p:sp>
        <p:nvSpPr>
          <p:cNvPr id="8" name="Rounded Rectangle 7"/>
          <p:cNvSpPr/>
          <p:nvPr/>
        </p:nvSpPr>
        <p:spPr>
          <a:xfrm rot="21000000">
            <a:off x="6812280" y="1627632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 rot="21000000">
            <a:off x="7005584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 rot="21000000">
            <a:off x="7182612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 rot="21000000">
            <a:off x="7359639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 rot="21300000">
            <a:off x="7680960" y="1627632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 rot="21300000">
            <a:off x="7874264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 rot="21300000">
            <a:off x="8051292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1300000">
            <a:off x="8228319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549640" y="1627632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742944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919972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096999" y="1709928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 rot="300000">
            <a:off x="6812280" y="2157984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 rot="300000">
            <a:off x="7005584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 rot="300000">
            <a:off x="7182612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300000">
            <a:off x="7359639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 rot="600000">
            <a:off x="7680960" y="2157984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 rot="600000">
            <a:off x="7874264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 rot="600000">
            <a:off x="8051292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 rot="600000">
            <a:off x="8228319" y="2240279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ight Arrow 27"/>
          <p:cNvSpPr/>
          <p:nvPr/>
        </p:nvSpPr>
        <p:spPr>
          <a:xfrm>
            <a:off x="8961120" y="2148840"/>
            <a:ext cx="685800" cy="256032"/>
          </a:xfrm>
          <a:prstGeom prst="rightArrow">
            <a:avLst/>
          </a:prstGeom>
          <a:solidFill>
            <a:srgbClr val="F5C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 rot="480000">
            <a:off x="9767620" y="1976932"/>
            <a:ext cx="612282" cy="28639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 rot="480000">
            <a:off x="9907055" y="205922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 rot="480000">
            <a:off x="10041757" y="205922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480000">
            <a:off x="10176460" y="205922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 rot="20880000">
            <a:off x="10310774" y="2075688"/>
            <a:ext cx="612282" cy="28639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 rot="20880000">
            <a:off x="10450209" y="2157984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 rot="20880000">
            <a:off x="10584911" y="2157984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0880000">
            <a:off x="10719613" y="2157984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 rot="840000">
            <a:off x="9550359" y="2441082"/>
            <a:ext cx="612282" cy="28639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 rot="840000">
            <a:off x="9689794" y="252337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 rot="840000">
            <a:off x="9824496" y="252337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840000">
            <a:off x="9959198" y="2523378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 rot="300000">
            <a:off x="10113264" y="2500335"/>
            <a:ext cx="612282" cy="28639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 rot="300000">
            <a:off x="10252699" y="2582631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 rot="300000">
            <a:off x="10387401" y="2582631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300000">
            <a:off x="10522103" y="2582631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 rot="21120000">
            <a:off x="10636666" y="2480584"/>
            <a:ext cx="612282" cy="28639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 rot="21120000">
            <a:off x="10776101" y="2562880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 rot="21120000">
            <a:off x="10910803" y="2562880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 rot="21120000">
            <a:off x="11045505" y="2562880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 rot="20700000">
            <a:off x="9846624" y="2915107"/>
            <a:ext cx="612282" cy="28639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 rot="20700000">
            <a:off x="9986059" y="2997403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 rot="20700000">
            <a:off x="10120762" y="2997403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 rot="20700000">
            <a:off x="10255464" y="2997403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 rot="600000">
            <a:off x="10409529" y="2954609"/>
            <a:ext cx="612282" cy="28639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 rot="600000">
            <a:off x="10548964" y="3036905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600000">
            <a:off x="10683666" y="3036905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 rot="600000">
            <a:off x="10818368" y="3036905"/>
            <a:ext cx="64008" cy="12179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6583680" y="4160520"/>
            <a:ext cx="438912" cy="438912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6693408" y="427024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Oval 58"/>
          <p:cNvSpPr/>
          <p:nvPr/>
        </p:nvSpPr>
        <p:spPr>
          <a:xfrm>
            <a:off x="6830568" y="43068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Oval 59"/>
          <p:cNvSpPr/>
          <p:nvPr/>
        </p:nvSpPr>
        <p:spPr>
          <a:xfrm>
            <a:off x="6757416" y="441655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Oval 60"/>
          <p:cNvSpPr/>
          <p:nvPr/>
        </p:nvSpPr>
        <p:spPr>
          <a:xfrm>
            <a:off x="7406640" y="4434840"/>
            <a:ext cx="438912" cy="438912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7516367" y="454456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Oval 62"/>
          <p:cNvSpPr/>
          <p:nvPr/>
        </p:nvSpPr>
        <p:spPr>
          <a:xfrm>
            <a:off x="7653527" y="458114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7580375" y="469087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Oval 64"/>
          <p:cNvSpPr/>
          <p:nvPr/>
        </p:nvSpPr>
        <p:spPr>
          <a:xfrm>
            <a:off x="8229600" y="4133087"/>
            <a:ext cx="438912" cy="438912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8339327" y="4242816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Oval 66"/>
          <p:cNvSpPr/>
          <p:nvPr/>
        </p:nvSpPr>
        <p:spPr>
          <a:xfrm>
            <a:off x="8476488" y="427939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Oval 67"/>
          <p:cNvSpPr/>
          <p:nvPr/>
        </p:nvSpPr>
        <p:spPr>
          <a:xfrm>
            <a:off x="8403336" y="4389120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720840" y="4828032"/>
            <a:ext cx="297180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A86AE8"/>
                </a:solidFill>
                <a:latin typeface="Microsoft JhengHei"/>
              </a:rPr>
              <a:t>溶酶體延遲靠近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915400" y="4828032"/>
            <a:ext cx="214884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07A35"/>
                </a:solidFill>
                <a:latin typeface="Microsoft JhengHei"/>
              </a:rPr>
              <a:t>→ 清除仍不完整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8368" y="5989320"/>
            <a:ext cx="7132320" cy="25603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498079" y="5989320"/>
            <a:ext cx="3840480" cy="25603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B4C2CF"/>
                </a:solidFill>
                <a:latin typeface="Microsoft JhengHei"/>
              </a:rPr>
              <a:t>教育性科學導讀｜不構成醫療建議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SYNTHESIS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白話機制鏈：從受損到斑塊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_a_v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10744200" cy="4718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8680" y="6126480"/>
            <a:ext cx="10332720" cy="25603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本圖為 Finch (芬奇) Science 重新繪製的教育性機制示意圖，改作自 Dan X. et al., 2026；並非原論文官方圖表。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INTERPRETATION BOUNDARIES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研究限制：三條線不能跨過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08760"/>
            <a:ext cx="3429000" cy="416052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41247" y="1691639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7824" y="170078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48C778"/>
                </a:solidFill>
                <a:latin typeface="Microsoft JhengHe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075688"/>
            <a:ext cx="29900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48C778"/>
                </a:solidFill>
                <a:latin typeface="Microsoft JhengHei"/>
              </a:rPr>
              <a:t>小鼠模型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2642616"/>
            <a:ext cx="2990088" cy="284378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可提供形成順序與機制線索；不能完整重現人類 AD 的 Tau、發炎與長期病程。</a:t>
            </a:r>
          </a:p>
        </p:txBody>
      </p:sp>
      <p:sp>
        <p:nvSpPr>
          <p:cNvPr id="10" name="Isosceles Triangle 9"/>
          <p:cNvSpPr/>
          <p:nvPr/>
        </p:nvSpPr>
        <p:spPr>
          <a:xfrm>
            <a:off x="1965960" y="4297680"/>
            <a:ext cx="731520" cy="640080"/>
          </a:xfrm>
          <a:prstGeom prst="triangle">
            <a:avLst/>
          </a:prstGeom>
          <a:solidFill>
            <a:srgbClr val="F5C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67128" y="4453128"/>
            <a:ext cx="310896" cy="22860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0B1724"/>
                </a:solidFill>
                <a:latin typeface="Microsoft JhengHei"/>
              </a:rPr>
              <a:t>!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1508760"/>
            <a:ext cx="3429000" cy="416052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544568" y="1691639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81144" y="170078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A86AE8"/>
                </a:solidFill>
                <a:latin typeface="Microsoft JhengHei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62856" y="2075688"/>
            <a:ext cx="29900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A86AE8"/>
                </a:solidFill>
                <a:latin typeface="Microsoft JhengHei"/>
              </a:rPr>
              <a:t>人類死後組織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62856" y="2642616"/>
            <a:ext cx="2990088" cy="284378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像案發現場照片：可證實相關結構存在，無法還原活體中的先後與因果。</a:t>
            </a:r>
          </a:p>
        </p:txBody>
      </p:sp>
      <p:sp>
        <p:nvSpPr>
          <p:cNvPr id="17" name="Isosceles Triangle 16"/>
          <p:cNvSpPr/>
          <p:nvPr/>
        </p:nvSpPr>
        <p:spPr>
          <a:xfrm>
            <a:off x="5669280" y="4297680"/>
            <a:ext cx="731520" cy="640080"/>
          </a:xfrm>
          <a:prstGeom prst="triangle">
            <a:avLst/>
          </a:prstGeom>
          <a:solidFill>
            <a:srgbClr val="F5C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70448" y="4453128"/>
            <a:ext cx="310896" cy="22860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0B1724"/>
                </a:solidFill>
                <a:latin typeface="Microsoft JhengHei"/>
              </a:rPr>
              <a:t>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46719" y="1508760"/>
            <a:ext cx="3429000" cy="416052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247888" y="1691639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84463" y="170078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07A35"/>
                </a:solidFill>
                <a:latin typeface="Microsoft JhengHe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66175" y="2075688"/>
            <a:ext cx="29900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07A35"/>
                </a:solidFill>
                <a:latin typeface="Microsoft JhengHei"/>
              </a:rPr>
              <a:t>臨床意義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6175" y="2642616"/>
            <a:ext cx="2990088" cy="284378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目前沒有證據顯示清除 MPs 可改善認知，也不能據此推薦藥物、補充品或飲食。</a:t>
            </a:r>
          </a:p>
        </p:txBody>
      </p:sp>
      <p:sp>
        <p:nvSpPr>
          <p:cNvPr id="24" name="Isosceles Triangle 23"/>
          <p:cNvSpPr/>
          <p:nvPr/>
        </p:nvSpPr>
        <p:spPr>
          <a:xfrm>
            <a:off x="9372599" y="4297680"/>
            <a:ext cx="731520" cy="640080"/>
          </a:xfrm>
          <a:prstGeom prst="triangle">
            <a:avLst/>
          </a:prstGeom>
          <a:solidFill>
            <a:srgbClr val="F5C1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573767" y="4453128"/>
            <a:ext cx="310896" cy="22860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0B1724"/>
                </a:solidFill>
                <a:latin typeface="Microsoft JhengHei"/>
              </a:rPr>
              <a:t>!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60" y="5925312"/>
            <a:ext cx="10561320" cy="384048"/>
          </a:xfrm>
          <a:prstGeom prst="roundRect">
            <a:avLst/>
          </a:prstGeom>
          <a:solidFill>
            <a:srgbClr val="2B1B18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5961888"/>
            <a:ext cx="1005840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保守結論：MPs 是值得追蹤的病理實體與研究標的；不是已被驗證的治療標靶。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TAKE-HOME MESSAGE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看完這篇論文，帶走三件事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6995160" cy="11430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32688" y="1691640"/>
            <a:ext cx="457200" cy="310896"/>
          </a:xfrm>
          <a:prstGeom prst="roundRect">
            <a:avLst/>
          </a:prstGeom>
          <a:solidFill>
            <a:srgbClr val="F5C14D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9264" y="1700784"/>
            <a:ext cx="38404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0B1724"/>
                </a:solidFill>
                <a:latin typeface="Microsoft JhengHe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768" y="1527048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F5C14D"/>
                </a:solidFill>
                <a:latin typeface="Microsoft JhengHei"/>
              </a:rPr>
              <a:t>MPs 是獨立可辨識的病理結構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72768" y="1938528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大型粒線體聚集，不是一般自噬訊號，也不等於 Aβ 斑塊。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761488"/>
            <a:ext cx="6995160" cy="11430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32688" y="3081528"/>
            <a:ext cx="457200" cy="310896"/>
          </a:xfrm>
          <a:prstGeom prst="roundRect">
            <a:avLst/>
          </a:prstGeom>
          <a:solidFill>
            <a:srgbClr val="A86AE8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" y="3090672"/>
            <a:ext cx="38404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0B1724"/>
                </a:solidFill>
                <a:latin typeface="Microsoft JhengHe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2916936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A86AE8"/>
                </a:solidFill>
                <a:latin typeface="Microsoft JhengHei"/>
              </a:rPr>
              <a:t>問題同時在『累積』與『清除』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2768" y="3328416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粒線體先堆積，溶酶體後來才靠近，且降解可能不完整。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4151376"/>
            <a:ext cx="6995160" cy="11430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32688" y="4471416"/>
            <a:ext cx="457200" cy="310896"/>
          </a:xfrm>
          <a:prstGeom prst="roundRect">
            <a:avLst/>
          </a:prstGeom>
          <a:solidFill>
            <a:srgbClr val="5DD4E8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9264" y="4480559"/>
            <a:ext cx="38404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0B1724"/>
                </a:solidFill>
                <a:latin typeface="Microsoft JhengHei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72768" y="4306824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5DD4E8"/>
                </a:solidFill>
                <a:latin typeface="Microsoft JhengHei"/>
              </a:rPr>
              <a:t>人類證據重要，但仍是關聯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72768" y="4718304"/>
            <a:ext cx="5806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死後組織支持 MPs 存在於人類 AD 腦；活體因果與臨床價值仍待驗證。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46720" y="1371600"/>
            <a:ext cx="3429000" cy="3931920"/>
          </a:xfrm>
          <a:prstGeom prst="roundRect">
            <a:avLst/>
          </a:prstGeom>
          <a:solidFill>
            <a:srgbClr val="211A12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549640" y="1719072"/>
            <a:ext cx="242316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86215" y="1728216"/>
            <a:ext cx="235000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5C14D"/>
                </a:solidFill>
                <a:latin typeface="Microsoft JhengHei"/>
              </a:rPr>
              <a:t>下一個關鍵問題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2395728"/>
            <a:ext cx="2697480" cy="132588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2300" b="1">
                <a:solidFill>
                  <a:srgbClr val="F5F7FA"/>
                </a:solidFill>
                <a:latin typeface="Microsoft JhengHei"/>
              </a:rPr>
              <a:t>什麼先讓粒線體
在神經突內
開始塞車？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58200" y="4069080"/>
            <a:ext cx="2606040" cy="6583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>
                <a:solidFill>
                  <a:srgbClr val="B4C2CF"/>
                </a:solidFill>
                <a:latin typeface="Microsoft JhengHei"/>
              </a:rPr>
              <a:t>這仍是待驗證問題，
不是本研究已證明的答案。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5687568"/>
            <a:ext cx="10744200" cy="621792"/>
          </a:xfrm>
          <a:prstGeom prst="roundRect">
            <a:avLst/>
          </a:prstGeom>
          <a:solidFill>
            <a:srgbClr val="122734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5760720"/>
            <a:ext cx="10332720" cy="45720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本簡報為根據引用論文製作的教育性科學整理，內容經 AI 輔助產生並由人工編修；機制圖為 Finch 重新繪製的教育性改作，並非原論文官方圖表。本內容不代表原作者、期刊或出版社背書，僅供科學教育與研究交流，不構成醫療建議。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CORE FINDING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一句話結論：不是只有『垃圾變多』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10927080" cy="960120"/>
          </a:xfrm>
          <a:prstGeom prst="roundRect">
            <a:avLst/>
          </a:prstGeom>
          <a:solidFill>
            <a:srgbClr val="173346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591056"/>
            <a:ext cx="1037844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>
                <a:solidFill>
                  <a:srgbClr val="F5F7FA"/>
                </a:solidFill>
                <a:latin typeface="Microsoft JhengHei"/>
              </a:rPr>
              <a:t>受損粒線體先累積；溶酶體較晚靠近，而且清除未必完成，最後形成粒線體斑塊。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788920"/>
            <a:ext cx="2514600" cy="251460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41247" y="29718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7824" y="29809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48C778"/>
                </a:solidFill>
                <a:latin typeface="Microsoft JhengHei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" y="3355848"/>
            <a:ext cx="20756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48C778"/>
                </a:solidFill>
                <a:latin typeface="Microsoft JhengHei"/>
              </a:rPr>
              <a:t>異常累積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" y="3922776"/>
            <a:ext cx="2075688" cy="119786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神經突內出現大型、密集的粒線體聚集。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1568" y="2788920"/>
            <a:ext cx="2514600" cy="251460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602736" y="29718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39312" y="29809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A86AE8"/>
                </a:solidFill>
                <a:latin typeface="Microsoft JhengHei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21024" y="3355848"/>
            <a:ext cx="20756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A86AE8"/>
                </a:solidFill>
                <a:latin typeface="Microsoft JhengHei"/>
              </a:rPr>
              <a:t>延遲招募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21024" y="3922776"/>
            <a:ext cx="2075688" cy="119786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溶酶體增加晚於粒線體累積。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63056" y="2788920"/>
            <a:ext cx="2514600" cy="251460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364224" y="29718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29809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07A35"/>
                </a:solidFill>
                <a:latin typeface="Microsoft JhengHei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2512" y="3355848"/>
            <a:ext cx="20756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07A35"/>
                </a:solidFill>
                <a:latin typeface="Microsoft JhengHei"/>
              </a:rPr>
              <a:t>清除不全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3922776"/>
            <a:ext cx="2075688" cy="119786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酸化與降解流程沒有完全處理堆積。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24544" y="2788920"/>
            <a:ext cx="2514600" cy="251460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125712" y="29718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62288" y="29809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5C14D"/>
                </a:solidFill>
                <a:latin typeface="Microsoft JhengHei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0" y="3355848"/>
            <a:ext cx="2075688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5C14D"/>
                </a:solidFill>
                <a:latin typeface="Microsoft JhengHei"/>
              </a:rPr>
              <a:t>形成 MPs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0" y="3922776"/>
            <a:ext cx="2075688" cy="119786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中性與酸性粒線體同時留在斑塊內。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160520" y="5669280"/>
            <a:ext cx="388620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97096" y="5678424"/>
            <a:ext cx="381304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論文直接觀察 + 作者機制解讀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BIOLOGY IN PLAIN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背景：正常的粒線體清除，在哪一步失靈？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417320"/>
            <a:ext cx="1828800" cy="32004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>
                <a:solidFill>
                  <a:srgbClr val="48C778"/>
                </a:solidFill>
                <a:latin typeface="Microsoft JhengHei"/>
              </a:rPr>
              <a:t>正常狀態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783080"/>
            <a:ext cx="10927080" cy="141732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325880" y="2057400"/>
            <a:ext cx="804672" cy="34747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519184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696212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873239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615184"/>
            <a:ext cx="164592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48C778"/>
                </a:solidFill>
                <a:latin typeface="Microsoft JhengHei"/>
              </a:rPr>
              <a:t>健康粒線體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816352" y="2157984"/>
            <a:ext cx="475488" cy="256032"/>
          </a:xfrm>
          <a:prstGeom prst="rightArrow">
            <a:avLst/>
          </a:prstGeom>
          <a:solidFill>
            <a:srgbClr val="B4C2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069080" y="2057400"/>
            <a:ext cx="804672" cy="347472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262384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439412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616439" y="2139696"/>
            <a:ext cx="64008" cy="182880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0" y="2615184"/>
            <a:ext cx="164592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5C14D"/>
                </a:solidFill>
                <a:latin typeface="Microsoft JhengHei"/>
              </a:rPr>
              <a:t>粒線體受損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559552" y="2157984"/>
            <a:ext cx="475488" cy="256032"/>
          </a:xfrm>
          <a:prstGeom prst="rightArrow">
            <a:avLst/>
          </a:prstGeom>
          <a:solidFill>
            <a:srgbClr val="B4C2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931152" y="1993392"/>
            <a:ext cx="475488" cy="475488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040880" y="2103120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178040" y="2139696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104888" y="22494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784848" y="2212848"/>
            <a:ext cx="502920" cy="21945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893661" y="22951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7004304" y="22951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114946" y="22951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2615184"/>
            <a:ext cx="164592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A86AE8"/>
                </a:solidFill>
                <a:latin typeface="Microsoft JhengHei"/>
              </a:rPr>
              <a:t>溶酶體包覆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8302752" y="2157984"/>
            <a:ext cx="475488" cy="256032"/>
          </a:xfrm>
          <a:prstGeom prst="rightArrow">
            <a:avLst/>
          </a:prstGeom>
          <a:solidFill>
            <a:srgbClr val="B4C2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555480" y="2139696"/>
            <a:ext cx="91440" cy="91440"/>
          </a:xfrm>
          <a:prstGeom prst="ellipse">
            <a:avLst/>
          </a:prstGeom>
          <a:solidFill>
            <a:srgbClr val="5D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9720072" y="2249424"/>
            <a:ext cx="91440" cy="91440"/>
          </a:xfrm>
          <a:prstGeom prst="ellipse">
            <a:avLst/>
          </a:prstGeom>
          <a:solidFill>
            <a:srgbClr val="5D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9884663" y="2139696"/>
            <a:ext cx="91440" cy="91440"/>
          </a:xfrm>
          <a:prstGeom prst="ellipse">
            <a:avLst/>
          </a:prstGeom>
          <a:solidFill>
            <a:srgbClr val="5D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10049255" y="2249424"/>
            <a:ext cx="91440" cy="91440"/>
          </a:xfrm>
          <a:prstGeom prst="ellipse">
            <a:avLst/>
          </a:prstGeom>
          <a:solidFill>
            <a:srgbClr val="5DD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144000" y="2615184"/>
            <a:ext cx="164592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5DD4E8"/>
                </a:solidFill>
                <a:latin typeface="Microsoft JhengHei"/>
              </a:rPr>
              <a:t>分解與回收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" y="3584448"/>
            <a:ext cx="2011680" cy="32004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>
                <a:solidFill>
                  <a:srgbClr val="F07A35"/>
                </a:solidFill>
                <a:latin typeface="Microsoft JhengHei"/>
              </a:rPr>
              <a:t>本研究真正追問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40080" y="3950208"/>
            <a:ext cx="10927080" cy="1600200"/>
          </a:xfrm>
          <a:prstGeom prst="roundRect">
            <a:avLst/>
          </a:prstGeom>
          <a:solidFill>
            <a:srgbClr val="271B1B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4251960"/>
            <a:ext cx="2926080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5F7FA"/>
                </a:solidFill>
                <a:latin typeface="Microsoft JhengHei"/>
              </a:rPr>
              <a:t>是粒線體先大量塞住？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17720" y="4251960"/>
            <a:ext cx="2926080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5F7FA"/>
                </a:solidFill>
                <a:latin typeface="Microsoft JhengHei"/>
              </a:rPr>
              <a:t>還是溶酶體先失去功能？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0" y="4251960"/>
            <a:ext cx="2651760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5C14D"/>
                </a:solidFill>
                <a:latin typeface="Microsoft JhengHei"/>
              </a:rPr>
              <a:t>兩者如何串成 MPs？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51560" y="4956048"/>
            <a:ext cx="9966960" cy="34747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>
                <a:solidFill>
                  <a:srgbClr val="B4C2CF"/>
                </a:solidFill>
                <a:latin typeface="Microsoft JhengHei"/>
              </a:rPr>
              <a:t>研究以活體／新鮮腦切片的 mt-Keima 訊號追蹤酸性與中性環境，補上過去只看靜態切片的不足。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STUDY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研究設計：四層證據，各回答不同問題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5230368" cy="196596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41247" y="16002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7824" y="16093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5C14D"/>
                </a:solidFill>
                <a:latin typeface="Microsoft JhengHei"/>
              </a:rPr>
              <a:t>核心追蹤模型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1984248"/>
            <a:ext cx="479145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5C14D"/>
                </a:solidFill>
                <a:latin typeface="Microsoft JhengHei"/>
              </a:rPr>
              <a:t>APP/PSEN1/mt-Keima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2551176"/>
            <a:ext cx="4791456" cy="64922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用 pH 敏感訊號區分中性（綠）與進入酸性環境（橙）的粒線體，觀察形成順序。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17320"/>
            <a:ext cx="5230368" cy="196596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73368" y="16002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28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9944" y="16093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428FE8"/>
                </a:solidFill>
                <a:latin typeface="Microsoft JhengHei"/>
              </a:rPr>
              <a:t>交叉模型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1656" y="1984248"/>
            <a:ext cx="479145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428FE8"/>
                </a:solidFill>
                <a:latin typeface="Microsoft JhengHei"/>
              </a:rPr>
              <a:t>5xFAD 小鼠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91656" y="2551176"/>
            <a:ext cx="4791456" cy="64922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在另一種 AD 小鼠模型中確認 MP-like 結構，降低單一模型特例的疑慮。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657600"/>
            <a:ext cx="5230368" cy="196596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41247" y="384048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384962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48C778"/>
                </a:solidFill>
                <a:latin typeface="Microsoft JhengHei"/>
              </a:rPr>
              <a:t>比較基準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9536" y="4224528"/>
            <a:ext cx="479145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48C778"/>
                </a:solidFill>
                <a:latin typeface="Microsoft JhengHei"/>
              </a:rPr>
              <a:t>WT／健康對照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" y="4791456"/>
            <a:ext cx="4791456" cy="649223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確認正常老化時的粒線體多為小型、分散訊號，而非大型斑塊。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72200" y="3657600"/>
            <a:ext cx="5230368" cy="196596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373368" y="384048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9944" y="384962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A86AE8"/>
                </a:solidFill>
                <a:latin typeface="Microsoft JhengHei"/>
              </a:rPr>
              <a:t>跨物種支持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91656" y="4224528"/>
            <a:ext cx="479145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A86AE8"/>
                </a:solidFill>
                <a:latin typeface="Microsoft JhengHei"/>
              </a:rPr>
              <a:t>人類死後腦組織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91656" y="4791456"/>
            <a:ext cx="4791456" cy="649223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確認人類 AD 腦中也可見相似聚集；只能支持存在與關聯，不能證明因果。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5925312"/>
            <a:ext cx="10927080" cy="365760"/>
          </a:xfrm>
          <a:prstGeom prst="roundRect">
            <a:avLst/>
          </a:prstGeom>
          <a:solidFill>
            <a:srgbClr val="122A36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" y="5952744"/>
            <a:ext cx="10515600" cy="29260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讀法：小鼠提供時間順序與機制線索；人類組織提供疾病相關性，兩者不能互相取代。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DEFINITION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什麼是粒線體斑塊（MPs）？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5166360" cy="443484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664208"/>
            <a:ext cx="4526280" cy="41148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48C778"/>
                </a:solidFill>
                <a:latin typeface="Microsoft JhengHei"/>
              </a:rPr>
              <a:t>一般的基礎粒線體自噬</a:t>
            </a:r>
          </a:p>
        </p:txBody>
      </p:sp>
      <p:sp>
        <p:nvSpPr>
          <p:cNvPr id="7" name="Oval 6"/>
          <p:cNvSpPr/>
          <p:nvPr/>
        </p:nvSpPr>
        <p:spPr>
          <a:xfrm>
            <a:off x="2331720" y="2743200"/>
            <a:ext cx="914400" cy="914400"/>
          </a:xfrm>
          <a:prstGeom prst="ellipse">
            <a:avLst/>
          </a:prstGeom>
          <a:solidFill>
            <a:srgbClr val="506878"/>
          </a:solidFill>
          <a:ln>
            <a:solidFill>
              <a:srgbClr val="B4C2C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 rot="20880000">
            <a:off x="1234440" y="242316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 rot="20880000">
            <a:off x="1361175" y="25054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 rot="20880000">
            <a:off x="1485900" y="25054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 rot="20880000">
            <a:off x="1610624" y="25054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 rot="21180000">
            <a:off x="1828800" y="214884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 rot="21180000">
            <a:off x="1955535" y="22311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 rot="21180000">
            <a:off x="2080260" y="22311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1180000">
            <a:off x="2204984" y="22311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 rot="21480000">
            <a:off x="3429000" y="233172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 rot="21480000">
            <a:off x="3555735" y="241401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 rot="21480000">
            <a:off x="3680459" y="241401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 rot="21480000">
            <a:off x="3805184" y="241401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 rot="180000">
            <a:off x="4069080" y="288036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 rot="180000">
            <a:off x="4195815" y="2962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 rot="180000">
            <a:off x="4320540" y="2962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180000">
            <a:off x="4445264" y="2962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 rot="480000">
            <a:off x="1417320" y="388620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 rot="480000">
            <a:off x="1544055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 rot="480000">
            <a:off x="1668780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 rot="480000">
            <a:off x="1793504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780000">
            <a:off x="3520440" y="4023360"/>
            <a:ext cx="566928" cy="256032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 rot="780000">
            <a:off x="3647175" y="4105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 rot="780000">
            <a:off x="3771900" y="4105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 rot="780000">
            <a:off x="3896624" y="4105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143000" y="5120640"/>
            <a:ext cx="4160520" cy="34747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>
                <a:solidFill>
                  <a:srgbClr val="B4C2CF"/>
                </a:solidFill>
                <a:latin typeface="Microsoft JhengHei"/>
              </a:rPr>
              <a:t>小型、分散，常位於細胞核周圍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80760" y="1417320"/>
            <a:ext cx="5486400" cy="443484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46520" y="1664208"/>
            <a:ext cx="4754880" cy="41148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5C14D"/>
                </a:solidFill>
                <a:latin typeface="Microsoft JhengHei"/>
              </a:rPr>
              <a:t>粒線體斑塊（MPs）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65392" y="2331720"/>
            <a:ext cx="4526280" cy="1965960"/>
          </a:xfrm>
          <a:prstGeom prst="roundRect">
            <a:avLst/>
          </a:prstGeom>
          <a:solidFill>
            <a:srgbClr val="123142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480000">
            <a:off x="8275320" y="2594610"/>
            <a:ext cx="708660" cy="33147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 rot="480000">
            <a:off x="8441740" y="26769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 rot="480000">
            <a:off x="8597646" y="26769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 rot="480000">
            <a:off x="8753551" y="26769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0880000">
            <a:off x="8903970" y="2708910"/>
            <a:ext cx="708660" cy="33147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 rot="20880000">
            <a:off x="9070390" y="27912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 rot="20880000">
            <a:off x="9226296" y="27912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 rot="20880000">
            <a:off x="9382201" y="279120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840000">
            <a:off x="8023860" y="3131820"/>
            <a:ext cx="708660" cy="33147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 rot="840000">
            <a:off x="8190280" y="321411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 rot="840000">
            <a:off x="8346186" y="321411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 rot="840000">
            <a:off x="8502091" y="321411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 rot="300000">
            <a:off x="8675370" y="3200400"/>
            <a:ext cx="708660" cy="33147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 rot="300000">
            <a:off x="8841790" y="328269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 rot="300000">
            <a:off x="8997696" y="328269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 rot="300000">
            <a:off x="9153601" y="328269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 rot="21120000">
            <a:off x="9281160" y="3177540"/>
            <a:ext cx="708660" cy="33147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 rot="21120000">
            <a:off x="9447580" y="325983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 rot="21120000">
            <a:off x="9603486" y="325983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21120000">
            <a:off x="9759391" y="325983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 rot="20700000">
            <a:off x="8366760" y="3680460"/>
            <a:ext cx="708660" cy="331470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 rot="20700000">
            <a:off x="8533180" y="376275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 rot="20700000">
            <a:off x="8689086" y="376275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 rot="20700000">
            <a:off x="8844991" y="3762756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 rot="600000">
            <a:off x="9018270" y="3726179"/>
            <a:ext cx="708660" cy="331470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 rot="600000">
            <a:off x="9184690" y="380847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 rot="600000">
            <a:off x="9340596" y="380847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 rot="600000">
            <a:off x="9496501" y="3808475"/>
            <a:ext cx="64008" cy="16687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537960" y="4645152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574536" y="4654296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5C14D"/>
                </a:solidFill>
                <a:latin typeface="Microsoft JhengHei"/>
              </a:rPr>
              <a:t>大型、高密度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119872" y="4645152"/>
            <a:ext cx="1572768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156448" y="4654296"/>
            <a:ext cx="1499616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07A35"/>
                </a:solidFill>
                <a:latin typeface="Microsoft JhengHei"/>
              </a:rPr>
              <a:t>中性 + 酸性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9857232" y="4645152"/>
            <a:ext cx="123444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9893807" y="4654296"/>
            <a:ext cx="116128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神經突內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510528" y="5138928"/>
            <a:ext cx="466344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它不是單一自噬泡，也不是 Aβ 斑塊的另一個名稱。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DIRECT OBSERVATION · MOUSE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時空軌跡：MPs 隨疾病進程擴大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" name="Connector 4"/>
          <p:cNvCxnSpPr/>
          <p:nvPr/>
        </p:nvCxnSpPr>
        <p:spPr>
          <a:xfrm>
            <a:off x="1097280" y="2971800"/>
            <a:ext cx="9875520" cy="0"/>
          </a:xfrm>
          <a:prstGeom prst="line">
            <a:avLst/>
          </a:prstGeom>
          <a:ln w="38100">
            <a:solidFill>
              <a:srgbClr val="B4C2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417320" y="2743200"/>
            <a:ext cx="457200" cy="457200"/>
          </a:xfrm>
          <a:prstGeom prst="ellipse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176272"/>
            <a:ext cx="118872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F5C14D"/>
                </a:solidFill>
                <a:latin typeface="Microsoft JhengHei"/>
              </a:rPr>
              <a:t>15 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346704"/>
            <a:ext cx="1828800" cy="5943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皮質已可見 MPs</a:t>
            </a:r>
          </a:p>
        </p:txBody>
      </p:sp>
      <p:sp>
        <p:nvSpPr>
          <p:cNvPr id="9" name="Rounded Rectangle 8"/>
          <p:cNvSpPr/>
          <p:nvPr/>
        </p:nvSpPr>
        <p:spPr>
          <a:xfrm rot="480000">
            <a:off x="1177747" y="4259275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 rot="480000">
            <a:off x="1260035" y="434157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 rot="480000">
            <a:off x="1349837" y="434157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 rot="480000">
            <a:off x="1439638" y="434157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 rot="20880000">
            <a:off x="1539849" y="4325112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 rot="20880000">
            <a:off x="1622138" y="44074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0880000">
            <a:off x="1711939" y="44074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 rot="20880000">
            <a:off x="1801741" y="44074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 rot="840000">
            <a:off x="1032906" y="4568708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 rot="840000">
            <a:off x="1115194" y="465100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 rot="840000">
            <a:off x="1204996" y="465100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 rot="840000">
            <a:off x="1294797" y="465100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 rot="300000">
            <a:off x="1408176" y="4608210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 rot="300000">
            <a:off x="1490464" y="469050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300000">
            <a:off x="1580266" y="469050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 rot="300000">
            <a:off x="1670067" y="469050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 rot="21120000">
            <a:off x="1757111" y="4595042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 rot="21120000">
            <a:off x="1839399" y="467733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 rot="21120000">
            <a:off x="1929201" y="467733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120000">
            <a:off x="2019002" y="467733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 rot="20700000">
            <a:off x="1230416" y="4884724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 rot="20700000">
            <a:off x="1312705" y="49670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 rot="20700000">
            <a:off x="1402506" y="49670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0700000">
            <a:off x="1492308" y="49670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 rot="600000">
            <a:off x="1605686" y="4911059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 rot="600000">
            <a:off x="1687975" y="499335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 rot="600000">
            <a:off x="1777776" y="499335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600000">
            <a:off x="1867577" y="499335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4709160" y="2743200"/>
            <a:ext cx="457200" cy="457200"/>
          </a:xfrm>
          <a:prstGeom prst="ellipse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343400" y="2176272"/>
            <a:ext cx="118872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F5C14D"/>
                </a:solidFill>
                <a:latin typeface="Microsoft JhengHei"/>
              </a:rPr>
              <a:t>15–25 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23360" y="3346704"/>
            <a:ext cx="1828800" cy="5943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海馬迴較晚出現</a:t>
            </a:r>
          </a:p>
        </p:txBody>
      </p:sp>
      <p:sp>
        <p:nvSpPr>
          <p:cNvPr id="40" name="Rounded Rectangle 39"/>
          <p:cNvSpPr/>
          <p:nvPr/>
        </p:nvSpPr>
        <p:spPr>
          <a:xfrm rot="480000">
            <a:off x="4572000" y="4297680"/>
            <a:ext cx="566928" cy="26517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 rot="480000">
            <a:off x="4698735" y="43799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 rot="480000">
            <a:off x="4823460" y="43799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 rot="480000">
            <a:off x="4948184" y="43799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20880000">
            <a:off x="5074920" y="4389120"/>
            <a:ext cx="566928" cy="26517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 rot="20880000">
            <a:off x="5201655" y="447141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 rot="20880000">
            <a:off x="5326380" y="447141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 rot="20880000">
            <a:off x="5451104" y="447141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 rot="840000">
            <a:off x="4370832" y="4727448"/>
            <a:ext cx="566928" cy="26517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 rot="840000">
            <a:off x="4497567" y="48097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 rot="840000">
            <a:off x="4622292" y="48097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 rot="840000">
            <a:off x="4747016" y="480974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 rot="300000">
            <a:off x="4892040" y="4782312"/>
            <a:ext cx="566928" cy="26517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 rot="300000">
            <a:off x="5018775" y="48646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 rot="300000">
            <a:off x="5143500" y="48646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300000">
            <a:off x="5268224" y="486460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 rot="21120000">
            <a:off x="5376672" y="4764024"/>
            <a:ext cx="566928" cy="26517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 rot="21120000">
            <a:off x="5503407" y="48463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 rot="21120000">
            <a:off x="5628132" y="48463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 rot="21120000">
            <a:off x="5752856" y="484632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 rot="20700000">
            <a:off x="4645152" y="5166360"/>
            <a:ext cx="566928" cy="26517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 rot="20700000">
            <a:off x="4771887" y="5248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 rot="20700000">
            <a:off x="4896612" y="5248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 rot="20700000">
            <a:off x="5021336" y="524865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 rot="600000">
            <a:off x="5166360" y="5202936"/>
            <a:ext cx="566928" cy="26517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 rot="600000">
            <a:off x="5293095" y="528523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 rot="600000">
            <a:off x="5417820" y="528523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 rot="600000">
            <a:off x="5542544" y="5285231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Oval 67"/>
          <p:cNvSpPr/>
          <p:nvPr/>
        </p:nvSpPr>
        <p:spPr>
          <a:xfrm>
            <a:off x="8412480" y="2743200"/>
            <a:ext cx="457200" cy="457200"/>
          </a:xfrm>
          <a:prstGeom prst="ellipse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046719" y="2176272"/>
            <a:ext cx="118872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F5C14D"/>
                </a:solidFill>
                <a:latin typeface="Microsoft JhengHei"/>
              </a:rPr>
              <a:t>50–60 週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726679" y="3346704"/>
            <a:ext cx="1828800" cy="5943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大型聚集與酸性訊號明顯</a:t>
            </a:r>
          </a:p>
        </p:txBody>
      </p:sp>
      <p:sp>
        <p:nvSpPr>
          <p:cNvPr id="71" name="Rounded Rectangle 70"/>
          <p:cNvSpPr/>
          <p:nvPr/>
        </p:nvSpPr>
        <p:spPr>
          <a:xfrm rot="480000">
            <a:off x="8403335" y="4345686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ed Rectangle 71"/>
          <p:cNvSpPr/>
          <p:nvPr/>
        </p:nvSpPr>
        <p:spPr>
          <a:xfrm rot="480000">
            <a:off x="8585630" y="4427981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 rot="480000">
            <a:off x="8754008" y="4427981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ounded Rectangle 73"/>
          <p:cNvSpPr/>
          <p:nvPr/>
        </p:nvSpPr>
        <p:spPr>
          <a:xfrm rot="480000">
            <a:off x="8922386" y="4427981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ed Rectangle 74"/>
          <p:cNvSpPr/>
          <p:nvPr/>
        </p:nvSpPr>
        <p:spPr>
          <a:xfrm rot="20880000">
            <a:off x="9082278" y="4469130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ounded Rectangle 75"/>
          <p:cNvSpPr/>
          <p:nvPr/>
        </p:nvSpPr>
        <p:spPr>
          <a:xfrm rot="20880000">
            <a:off x="9264572" y="455142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ounded Rectangle 76"/>
          <p:cNvSpPr/>
          <p:nvPr/>
        </p:nvSpPr>
        <p:spPr>
          <a:xfrm rot="20880000">
            <a:off x="9432950" y="455142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ounded Rectangle 77"/>
          <p:cNvSpPr/>
          <p:nvPr/>
        </p:nvSpPr>
        <p:spPr>
          <a:xfrm rot="20880000">
            <a:off x="9601328" y="455142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ounded Rectangle 78"/>
          <p:cNvSpPr/>
          <p:nvPr/>
        </p:nvSpPr>
        <p:spPr>
          <a:xfrm rot="840000">
            <a:off x="8131759" y="4925872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ounded Rectangle 79"/>
          <p:cNvSpPr/>
          <p:nvPr/>
        </p:nvSpPr>
        <p:spPr>
          <a:xfrm rot="840000">
            <a:off x="8314053" y="50081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ounded Rectangle 80"/>
          <p:cNvSpPr/>
          <p:nvPr/>
        </p:nvSpPr>
        <p:spPr>
          <a:xfrm rot="840000">
            <a:off x="8482431" y="50081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ounded Rectangle 81"/>
          <p:cNvSpPr/>
          <p:nvPr/>
        </p:nvSpPr>
        <p:spPr>
          <a:xfrm rot="840000">
            <a:off x="8650809" y="50081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ounded Rectangle 82"/>
          <p:cNvSpPr/>
          <p:nvPr/>
        </p:nvSpPr>
        <p:spPr>
          <a:xfrm rot="300000">
            <a:off x="8835389" y="4999939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ounded Rectangle 83"/>
          <p:cNvSpPr/>
          <p:nvPr/>
        </p:nvSpPr>
        <p:spPr>
          <a:xfrm rot="300000">
            <a:off x="9017684" y="50822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ounded Rectangle 84"/>
          <p:cNvSpPr/>
          <p:nvPr/>
        </p:nvSpPr>
        <p:spPr>
          <a:xfrm rot="300000">
            <a:off x="9186062" y="50822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ounded Rectangle 85"/>
          <p:cNvSpPr/>
          <p:nvPr/>
        </p:nvSpPr>
        <p:spPr>
          <a:xfrm rot="300000">
            <a:off x="9354440" y="50822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ounded Rectangle 86"/>
          <p:cNvSpPr/>
          <p:nvPr/>
        </p:nvSpPr>
        <p:spPr>
          <a:xfrm rot="21120000">
            <a:off x="9489643" y="4975250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ounded Rectangle 87"/>
          <p:cNvSpPr/>
          <p:nvPr/>
        </p:nvSpPr>
        <p:spPr>
          <a:xfrm rot="21120000">
            <a:off x="9671937" y="50575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Rounded Rectangle 88"/>
          <p:cNvSpPr/>
          <p:nvPr/>
        </p:nvSpPr>
        <p:spPr>
          <a:xfrm rot="21120000">
            <a:off x="9840315" y="50575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ounded Rectangle 89"/>
          <p:cNvSpPr/>
          <p:nvPr/>
        </p:nvSpPr>
        <p:spPr>
          <a:xfrm rot="21120000">
            <a:off x="10008693" y="50575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Rounded Rectangle 90"/>
          <p:cNvSpPr/>
          <p:nvPr/>
        </p:nvSpPr>
        <p:spPr>
          <a:xfrm rot="20700000">
            <a:off x="8502091" y="5518404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ounded Rectangle 91"/>
          <p:cNvSpPr/>
          <p:nvPr/>
        </p:nvSpPr>
        <p:spPr>
          <a:xfrm rot="20700000">
            <a:off x="8684385" y="56007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ounded Rectangle 92"/>
          <p:cNvSpPr/>
          <p:nvPr/>
        </p:nvSpPr>
        <p:spPr>
          <a:xfrm rot="20700000">
            <a:off x="8852763" y="56007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ounded Rectangle 93"/>
          <p:cNvSpPr/>
          <p:nvPr/>
        </p:nvSpPr>
        <p:spPr>
          <a:xfrm rot="20700000">
            <a:off x="9021141" y="56007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Rounded Rectangle 94"/>
          <p:cNvSpPr/>
          <p:nvPr/>
        </p:nvSpPr>
        <p:spPr>
          <a:xfrm rot="600000">
            <a:off x="9205722" y="5567781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ounded Rectangle 95"/>
          <p:cNvSpPr/>
          <p:nvPr/>
        </p:nvSpPr>
        <p:spPr>
          <a:xfrm rot="600000">
            <a:off x="9388016" y="56500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Rounded Rectangle 96"/>
          <p:cNvSpPr/>
          <p:nvPr/>
        </p:nvSpPr>
        <p:spPr>
          <a:xfrm rot="600000">
            <a:off x="9556394" y="56500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ounded Rectangle 97"/>
          <p:cNvSpPr/>
          <p:nvPr/>
        </p:nvSpPr>
        <p:spPr>
          <a:xfrm rot="600000">
            <a:off x="9724772" y="56500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ounded Rectangle 98"/>
          <p:cNvSpPr/>
          <p:nvPr/>
        </p:nvSpPr>
        <p:spPr>
          <a:xfrm>
            <a:off x="777240" y="1353312"/>
            <a:ext cx="10652760" cy="530352"/>
          </a:xfrm>
          <a:prstGeom prst="roundRect">
            <a:avLst/>
          </a:prstGeom>
          <a:solidFill>
            <a:srgbClr val="122B38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960120" y="1435608"/>
            <a:ext cx="10241280" cy="34747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F5F7FA"/>
                </a:solidFill>
                <a:latin typeface="Microsoft JhengHei"/>
              </a:rPr>
              <a:t>皮質較早、密度較高；海馬迴較晚。隨年齡增加，皮質 MPs 的大小與密度上升。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EVIDENCE VS INTERPRETATION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溶酶體：來得較晚，也未必清得乾淨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5230368" cy="452628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41247" y="16002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7824" y="16093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直接觀察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1984248"/>
            <a:ext cx="479145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5DD4E8"/>
                </a:solidFill>
                <a:latin typeface="Microsoft JhengHei"/>
              </a:rPr>
              <a:t>論文直接看到什麼？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2551176"/>
            <a:ext cx="4791456" cy="320954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• 15 週時，MPs 內進入溶酶體的粒線體較少。
• 到 25 週，溶酶體相關訊號增加。
• 後期共位比例再次下降，顯示清除速度可能追不上累積。
• 皮質 Cathepsin D 前驅物增加，但成熟形式與實際活性沒有同步上升。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44768" y="1417320"/>
            <a:ext cx="5413248" cy="4526280"/>
          </a:xfrm>
          <a:prstGeom prst="roundRect">
            <a:avLst/>
          </a:prstGeom>
          <a:solidFill>
            <a:srgbClr val="102031"/>
          </a:solidFill>
          <a:ln w="15240">
            <a:solidFill>
              <a:srgbClr val="2C4A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45936" y="1600200"/>
            <a:ext cx="141732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A86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82512" y="1609344"/>
            <a:ext cx="134416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A86AE8"/>
                </a:solidFill>
                <a:latin typeface="Microsoft JhengHei"/>
              </a:rPr>
              <a:t>機制推論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4224" y="1984248"/>
            <a:ext cx="4974336" cy="5029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A86AE8"/>
                </a:solidFill>
                <a:latin typeface="Microsoft JhengHei"/>
              </a:rPr>
              <a:t>作者如何解讀？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4224" y="2551176"/>
            <a:ext cx="4974336" cy="3209544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F5F7FA"/>
                </a:solidFill>
                <a:latin typeface="Microsoft JhengHei"/>
              </a:rPr>
              <a:t>粒線體先累積，溶酶體招募像是延遲的補償反應；但溶酶體成熟、酸化或降解能力不足，使 mitophagy 無法完成。
這是由多組結果支持的機制解讀，不等於已證明唯一因果路徑。</a:t>
            </a:r>
          </a:p>
        </p:txBody>
      </p:sp>
      <p:sp>
        <p:nvSpPr>
          <p:cNvPr id="15" name="Oval 14"/>
          <p:cNvSpPr/>
          <p:nvPr/>
        </p:nvSpPr>
        <p:spPr>
          <a:xfrm>
            <a:off x="6675120" y="4389120"/>
            <a:ext cx="475488" cy="475488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784848" y="449884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922008" y="45354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848856" y="464515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7498079" y="4389120"/>
            <a:ext cx="475488" cy="475488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607807" y="449884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744967" y="45354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671815" y="464515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321040" y="4389120"/>
            <a:ext cx="475488" cy="475488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430767" y="449884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567928" y="45354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94776" y="464515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ight Arrow 26"/>
          <p:cNvSpPr/>
          <p:nvPr/>
        </p:nvSpPr>
        <p:spPr>
          <a:xfrm>
            <a:off x="9144000" y="4498848"/>
            <a:ext cx="658368" cy="256032"/>
          </a:xfrm>
          <a:prstGeom prst="rightArrow">
            <a:avLst/>
          </a:prstGeom>
          <a:solidFill>
            <a:srgbClr val="A86A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10058400" y="4462272"/>
            <a:ext cx="731520" cy="31089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10231221" y="4544568"/>
            <a:ext cx="64008" cy="146304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10392156" y="4544568"/>
            <a:ext cx="64008" cy="146304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553090" y="4544568"/>
            <a:ext cx="64008" cy="146304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SPATIAL RELATIONSHIP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MPs 與 Aβ：可以各自出現，也會逐漸交織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10927080" cy="640080"/>
          </a:xfrm>
          <a:prstGeom prst="roundRect">
            <a:avLst/>
          </a:prstGeom>
          <a:solidFill>
            <a:srgbClr val="2A2116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1046988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7FA"/>
                </a:solidFill>
                <a:latin typeface="Microsoft JhengHei"/>
              </a:rPr>
              <a:t>不要把 MPs 畫成由 Aβ 單向『製造』：早期兩者可分開，後期大型 MPs 更常與 Aβ 形成混合斑塊。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514600"/>
            <a:ext cx="2651760" cy="25146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 rot="480000">
            <a:off x="1333195" y="3052267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 rot="480000">
            <a:off x="1415483" y="3134563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 rot="480000">
            <a:off x="1505285" y="3134563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 rot="480000">
            <a:off x="1595086" y="3134563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 rot="20880000">
            <a:off x="1695297" y="3118104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 rot="20880000">
            <a:off x="1777586" y="320040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 rot="20880000">
            <a:off x="1867387" y="320040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0880000">
            <a:off x="1957189" y="320040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 rot="840000">
            <a:off x="1188354" y="3361700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 rot="840000">
            <a:off x="1270642" y="34439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 rot="840000">
            <a:off x="1360444" y="34439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 rot="840000">
            <a:off x="1450245" y="34439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 rot="300000">
            <a:off x="1563624" y="3401202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 rot="300000">
            <a:off x="1645912" y="348349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 rot="300000">
            <a:off x="1735714" y="348349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300000">
            <a:off x="1825515" y="3483498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 rot="21120000">
            <a:off x="1912559" y="3388034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 rot="21120000">
            <a:off x="1994847" y="347033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 rot="21120000">
            <a:off x="2084649" y="347033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 rot="21120000">
            <a:off x="2174450" y="3470330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0700000">
            <a:off x="1385864" y="3677716"/>
            <a:ext cx="408188" cy="190926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 rot="20700000">
            <a:off x="1468153" y="376001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 rot="20700000">
            <a:off x="1557954" y="376001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 rot="20700000">
            <a:off x="1647756" y="376001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600000">
            <a:off x="1761134" y="3704051"/>
            <a:ext cx="408188" cy="190926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 rot="600000">
            <a:off x="1843423" y="378634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 rot="600000">
            <a:off x="1933224" y="378634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 rot="600000">
            <a:off x="2023025" y="3786347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Cloud 35"/>
          <p:cNvSpPr/>
          <p:nvPr/>
        </p:nvSpPr>
        <p:spPr>
          <a:xfrm>
            <a:off x="2807208" y="3401568"/>
            <a:ext cx="594360" cy="594360"/>
          </a:xfrm>
          <a:prstGeom prst="cloud">
            <a:avLst/>
          </a:prstGeom>
          <a:solidFill>
            <a:srgbClr val="428FE8"/>
          </a:solidFill>
          <a:ln w="1270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05840" y="4526280"/>
            <a:ext cx="2286000" cy="329184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早期｜各自存在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297680" y="2514600"/>
            <a:ext cx="2651760" cy="25146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4663440" y="2971800"/>
            <a:ext cx="1325880" cy="1325880"/>
          </a:xfrm>
          <a:prstGeom prst="ellipse">
            <a:avLst/>
          </a:prstGeom>
          <a:solidFill>
            <a:srgbClr val="F5C14D"/>
          </a:solidFill>
          <a:ln>
            <a:solidFill>
              <a:srgbClr val="F5C1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5577840" y="2971800"/>
            <a:ext cx="1325880" cy="1325880"/>
          </a:xfrm>
          <a:prstGeom prst="ellipse">
            <a:avLst/>
          </a:prstGeom>
          <a:solidFill>
            <a:srgbClr val="428FE8"/>
          </a:solidFill>
          <a:ln>
            <a:solidFill>
              <a:srgbClr val="428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4983480" y="3419856"/>
            <a:ext cx="594360" cy="256032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5117896" y="35021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5248656" y="35021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379415" y="35021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Cloud 44"/>
          <p:cNvSpPr/>
          <p:nvPr/>
        </p:nvSpPr>
        <p:spPr>
          <a:xfrm>
            <a:off x="6016752" y="3401568"/>
            <a:ext cx="493776" cy="493776"/>
          </a:xfrm>
          <a:prstGeom prst="cloud">
            <a:avLst/>
          </a:prstGeom>
          <a:solidFill>
            <a:srgbClr val="428FE8"/>
          </a:solidFill>
          <a:ln w="1270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480560" y="4526280"/>
            <a:ext cx="2286000" cy="329184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平均重疊約 7.3%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818120" y="2514600"/>
            <a:ext cx="2651760" cy="25146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 rot="480000">
            <a:off x="8540496" y="2983230"/>
            <a:ext cx="538581" cy="25191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 rot="480000">
            <a:off x="8659294" y="30655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 rot="480000">
            <a:off x="8777782" y="30655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 rot="480000">
            <a:off x="8896270" y="30655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 rot="20880000">
            <a:off x="9018270" y="3070098"/>
            <a:ext cx="538581" cy="25191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 rot="20880000">
            <a:off x="9137068" y="315239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 rot="20880000">
            <a:off x="9255556" y="315239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20880000">
            <a:off x="9374044" y="3152394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 rot="840000">
            <a:off x="8349386" y="3391509"/>
            <a:ext cx="538581" cy="25191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 rot="840000">
            <a:off x="8468185" y="347380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 rot="840000">
            <a:off x="8586673" y="347380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 rot="840000">
            <a:off x="8705161" y="3473805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 rot="300000">
            <a:off x="8844534" y="3443630"/>
            <a:ext cx="538581" cy="25191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 rot="300000">
            <a:off x="8963332" y="35259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 rot="300000">
            <a:off x="9081820" y="35259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 rot="300000">
            <a:off x="9200308" y="352592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 rot="21120000">
            <a:off x="9304934" y="3426256"/>
            <a:ext cx="538581" cy="25191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 rot="21120000">
            <a:off x="9423733" y="35085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 rot="21120000">
            <a:off x="9542221" y="35085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 rot="21120000">
            <a:off x="9660709" y="350855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 rot="20700000">
            <a:off x="8609990" y="3808476"/>
            <a:ext cx="538581" cy="25191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 rot="20700000">
            <a:off x="8728789" y="389077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ounded Rectangle 69"/>
          <p:cNvSpPr/>
          <p:nvPr/>
        </p:nvSpPr>
        <p:spPr>
          <a:xfrm rot="20700000">
            <a:off x="8847277" y="389077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ounded Rectangle 70"/>
          <p:cNvSpPr/>
          <p:nvPr/>
        </p:nvSpPr>
        <p:spPr>
          <a:xfrm rot="20700000">
            <a:off x="8965765" y="3890772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ed Rectangle 71"/>
          <p:cNvSpPr/>
          <p:nvPr/>
        </p:nvSpPr>
        <p:spPr>
          <a:xfrm rot="600000">
            <a:off x="9105138" y="3843223"/>
            <a:ext cx="538581" cy="25191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 rot="600000">
            <a:off x="9223936" y="3925519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ounded Rectangle 73"/>
          <p:cNvSpPr/>
          <p:nvPr/>
        </p:nvSpPr>
        <p:spPr>
          <a:xfrm rot="600000">
            <a:off x="9342424" y="3925519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ed Rectangle 74"/>
          <p:cNvSpPr/>
          <p:nvPr/>
        </p:nvSpPr>
        <p:spPr>
          <a:xfrm rot="600000">
            <a:off x="9460912" y="3925519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Cloud 75"/>
          <p:cNvSpPr/>
          <p:nvPr/>
        </p:nvSpPr>
        <p:spPr>
          <a:xfrm>
            <a:off x="9426549" y="3183026"/>
            <a:ext cx="564642" cy="564642"/>
          </a:xfrm>
          <a:prstGeom prst="cloud">
            <a:avLst/>
          </a:prstGeom>
          <a:solidFill>
            <a:srgbClr val="428FE8"/>
          </a:solidFill>
          <a:ln w="1270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001000" y="4526280"/>
            <a:ext cx="2286000" cy="329184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F5F7FA"/>
                </a:solidFill>
                <a:latin typeface="Microsoft JhengHei"/>
              </a:rPr>
              <a:t>後期｜混合斑塊增加</a:t>
            </a:r>
          </a:p>
        </p:txBody>
      </p:sp>
      <p:sp>
        <p:nvSpPr>
          <p:cNvPr id="78" name="Right Arrow 77"/>
          <p:cNvSpPr/>
          <p:nvPr/>
        </p:nvSpPr>
        <p:spPr>
          <a:xfrm>
            <a:off x="3840480" y="3538728"/>
            <a:ext cx="594360" cy="256032"/>
          </a:xfrm>
          <a:prstGeom prst="rightArrow">
            <a:avLst/>
          </a:prstGeom>
          <a:solidFill>
            <a:srgbClr val="B4C2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ight Arrow 78"/>
          <p:cNvSpPr/>
          <p:nvPr/>
        </p:nvSpPr>
        <p:spPr>
          <a:xfrm>
            <a:off x="7315200" y="3538728"/>
            <a:ext cx="594360" cy="256032"/>
          </a:xfrm>
          <a:prstGeom prst="rightArrow">
            <a:avLst/>
          </a:prstGeom>
          <a:solidFill>
            <a:srgbClr val="B4C2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ounded Rectangle 79"/>
          <p:cNvSpPr/>
          <p:nvPr/>
        </p:nvSpPr>
        <p:spPr>
          <a:xfrm>
            <a:off x="1572768" y="5367528"/>
            <a:ext cx="128016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5DD4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1609344" y="5376672"/>
            <a:ext cx="1207007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直接觀察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971800" y="5340096"/>
            <a:ext cx="4846320" cy="347472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B4C2CF"/>
                </a:solidFill>
                <a:latin typeface="Microsoft JhengHei"/>
              </a:rPr>
              <a:t>MPs 與 Aβ 空間接近但仍是不同實體。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01168"/>
            <a:ext cx="10972800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5DD4E8"/>
                </a:solidFill>
                <a:latin typeface="Microsoft JhengHei"/>
              </a:rPr>
              <a:t>HUMAN 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493776"/>
            <a:ext cx="10972800" cy="56692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5F7FA"/>
                </a:solidFill>
                <a:latin typeface="Microsoft JhengHei"/>
              </a:rPr>
              <a:t>人類死後腦組織：支持『存在』，不能證明『因果』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097280"/>
            <a:ext cx="914400" cy="45720"/>
          </a:xfrm>
          <a:prstGeom prst="rect">
            <a:avLst/>
          </a:prstGeom>
          <a:solidFill>
            <a:srgbClr val="F07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5230368" cy="43434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144768" y="1417320"/>
            <a:ext cx="5413248" cy="4343400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66344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48C778"/>
                </a:solidFill>
                <a:latin typeface="Microsoft JhengHei"/>
              </a:rPr>
              <a:t>健康對照</a:t>
            </a:r>
          </a:p>
        </p:txBody>
      </p:sp>
      <p:sp>
        <p:nvSpPr>
          <p:cNvPr id="8" name="Rounded Rectangle 7"/>
          <p:cNvSpPr/>
          <p:nvPr/>
        </p:nvSpPr>
        <p:spPr>
          <a:xfrm rot="21000000">
            <a:off x="1143000" y="246888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 rot="21000000">
            <a:off x="1290218" y="25511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 rot="21000000">
            <a:off x="1431036" y="25511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 rot="21000000">
            <a:off x="1571853" y="25511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 rot="21240000">
            <a:off x="2240280" y="224028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 rot="21240000">
            <a:off x="2387498" y="23225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 rot="21240000">
            <a:off x="2528316" y="23225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1240000">
            <a:off x="2669133" y="232257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 rot="21480000">
            <a:off x="3429000" y="260604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 rot="21480000">
            <a:off x="3576218" y="26883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 rot="21480000">
            <a:off x="3717035" y="26883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 rot="21480000">
            <a:off x="3857853" y="268833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 rot="120000">
            <a:off x="1645920" y="365760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 rot="120000">
            <a:off x="1793138" y="37398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 rot="120000">
            <a:off x="1933955" y="37398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120000">
            <a:off x="2074773" y="37398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 rot="360000">
            <a:off x="2926080" y="388620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 rot="360000">
            <a:off x="3073298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 rot="360000">
            <a:off x="3214116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 rot="360000">
            <a:off x="3354933" y="39684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600000">
            <a:off x="4160520" y="3429000"/>
            <a:ext cx="640080" cy="274320"/>
          </a:xfrm>
          <a:prstGeom prst="roundRect">
            <a:avLst/>
          </a:prstGeom>
          <a:solidFill>
            <a:srgbClr val="48C77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 rot="600000">
            <a:off x="4307738" y="35112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 rot="600000">
            <a:off x="4448555" y="35112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 rot="600000">
            <a:off x="4589373" y="3511296"/>
            <a:ext cx="64008" cy="109728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51560" y="4983480"/>
            <a:ext cx="438912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B4C2CF"/>
                </a:solidFill>
                <a:latin typeface="Microsoft JhengHei"/>
              </a:rPr>
              <a:t>粒線體多為較均勻、分散的分布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1691640"/>
            <a:ext cx="4754880" cy="36576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F07A35"/>
                </a:solidFill>
                <a:latin typeface="Microsoft JhengHei"/>
              </a:rPr>
              <a:t>AD 死後腦組織</a:t>
            </a:r>
          </a:p>
        </p:txBody>
      </p:sp>
      <p:sp>
        <p:nvSpPr>
          <p:cNvPr id="34" name="Rounded Rectangle 33"/>
          <p:cNvSpPr/>
          <p:nvPr/>
        </p:nvSpPr>
        <p:spPr>
          <a:xfrm rot="480000">
            <a:off x="8174736" y="2516886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 rot="480000">
            <a:off x="8357030" y="2599182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480000">
            <a:off x="8525408" y="2599182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 rot="480000">
            <a:off x="8693786" y="2599182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 rot="20880000">
            <a:off x="8853678" y="2640329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 rot="20880000">
            <a:off x="9035972" y="272262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0880000">
            <a:off x="9204350" y="272262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 rot="20880000">
            <a:off x="9372728" y="272262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 rot="840000">
            <a:off x="7903159" y="3097072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 rot="840000">
            <a:off x="8085453" y="31793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840000">
            <a:off x="8253831" y="31793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 rot="840000">
            <a:off x="8422209" y="3179368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 rot="300000">
            <a:off x="8606790" y="3171139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 rot="300000">
            <a:off x="8789084" y="32534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 rot="300000">
            <a:off x="8957462" y="32534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 rot="300000">
            <a:off x="9125840" y="3253435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 rot="21120000">
            <a:off x="9261043" y="3146450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 rot="21120000">
            <a:off x="9443337" y="32287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 rot="21120000">
            <a:off x="9611715" y="32287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 rot="21120000">
            <a:off x="9780093" y="3228746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 rot="20700000">
            <a:off x="8273491" y="3689604"/>
            <a:ext cx="765352" cy="357987"/>
          </a:xfrm>
          <a:prstGeom prst="roundRect">
            <a:avLst/>
          </a:prstGeom>
          <a:solidFill>
            <a:srgbClr val="F07A35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20700000">
            <a:off x="8455785" y="37719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 rot="20700000">
            <a:off x="8624163" y="37719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 rot="20700000">
            <a:off x="8792541" y="3771900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 rot="600000">
            <a:off x="8977122" y="3738981"/>
            <a:ext cx="765352" cy="357987"/>
          </a:xfrm>
          <a:prstGeom prst="roundRect">
            <a:avLst/>
          </a:prstGeom>
          <a:solidFill>
            <a:srgbClr val="F5C14D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 rot="600000">
            <a:off x="9159416" y="38212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 rot="600000">
            <a:off x="9327794" y="38212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 rot="600000">
            <a:off x="9496172" y="3821277"/>
            <a:ext cx="64008" cy="193395"/>
          </a:xfrm>
          <a:prstGeom prst="roundRect">
            <a:avLst/>
          </a:prstGeom>
          <a:solidFill>
            <a:srgbClr val="0B17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6903720" y="2514600"/>
            <a:ext cx="457200" cy="457200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Oval 62"/>
          <p:cNvSpPr/>
          <p:nvPr/>
        </p:nvSpPr>
        <p:spPr>
          <a:xfrm>
            <a:off x="7013448" y="262432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7150608" y="266090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Oval 64"/>
          <p:cNvSpPr/>
          <p:nvPr/>
        </p:nvSpPr>
        <p:spPr>
          <a:xfrm>
            <a:off x="7077456" y="277063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9784080" y="2743200"/>
            <a:ext cx="457200" cy="457200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Oval 66"/>
          <p:cNvSpPr/>
          <p:nvPr/>
        </p:nvSpPr>
        <p:spPr>
          <a:xfrm>
            <a:off x="9893807" y="285292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Oval 67"/>
          <p:cNvSpPr/>
          <p:nvPr/>
        </p:nvSpPr>
        <p:spPr>
          <a:xfrm>
            <a:off x="10030967" y="288950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Oval 68"/>
          <p:cNvSpPr/>
          <p:nvPr/>
        </p:nvSpPr>
        <p:spPr>
          <a:xfrm>
            <a:off x="9957815" y="299923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Oval 69"/>
          <p:cNvSpPr/>
          <p:nvPr/>
        </p:nvSpPr>
        <p:spPr>
          <a:xfrm>
            <a:off x="7223760" y="4160520"/>
            <a:ext cx="457200" cy="457200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Oval 70"/>
          <p:cNvSpPr/>
          <p:nvPr/>
        </p:nvSpPr>
        <p:spPr>
          <a:xfrm>
            <a:off x="7333488" y="427024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Oval 71"/>
          <p:cNvSpPr/>
          <p:nvPr/>
        </p:nvSpPr>
        <p:spPr>
          <a:xfrm>
            <a:off x="7470648" y="430682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Oval 72"/>
          <p:cNvSpPr/>
          <p:nvPr/>
        </p:nvSpPr>
        <p:spPr>
          <a:xfrm>
            <a:off x="7397496" y="441655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Oval 73"/>
          <p:cNvSpPr/>
          <p:nvPr/>
        </p:nvSpPr>
        <p:spPr>
          <a:xfrm>
            <a:off x="9966960" y="4023360"/>
            <a:ext cx="457200" cy="457200"/>
          </a:xfrm>
          <a:prstGeom prst="ellipse">
            <a:avLst/>
          </a:prstGeom>
          <a:solidFill>
            <a:srgbClr val="A86AE8"/>
          </a:solidFill>
          <a:ln>
            <a:solidFill>
              <a:srgbClr val="F5F7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Oval 74"/>
          <p:cNvSpPr/>
          <p:nvPr/>
        </p:nvSpPr>
        <p:spPr>
          <a:xfrm>
            <a:off x="10076688" y="4133088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Oval 75"/>
          <p:cNvSpPr/>
          <p:nvPr/>
        </p:nvSpPr>
        <p:spPr>
          <a:xfrm>
            <a:off x="10213848" y="4169664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Oval 76"/>
          <p:cNvSpPr/>
          <p:nvPr/>
        </p:nvSpPr>
        <p:spPr>
          <a:xfrm>
            <a:off x="10140696" y="4279392"/>
            <a:ext cx="45720" cy="45720"/>
          </a:xfrm>
          <a:prstGeom prst="ellipse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629400" y="4983480"/>
            <a:ext cx="4572000" cy="38404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B4C2CF"/>
                </a:solidFill>
                <a:latin typeface="Microsoft JhengHei"/>
              </a:rPr>
              <a:t>可見 MP-like 聚集，且多與溶酶體標記共位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051560" y="5961888"/>
            <a:ext cx="123444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48C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1088136" y="5971031"/>
            <a:ext cx="116128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48C778"/>
                </a:solidFill>
                <a:latin typeface="Microsoft JhengHei"/>
              </a:rPr>
              <a:t>可以支持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377440" y="5943600"/>
            <a:ext cx="3383280" cy="32004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MPs 與 AD 的關聯及跨物種存在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6400800" y="5961888"/>
            <a:ext cx="1234440" cy="310896"/>
          </a:xfrm>
          <a:prstGeom prst="roundRect">
            <a:avLst/>
          </a:prstGeom>
          <a:solidFill>
            <a:srgbClr val="162B3E"/>
          </a:solidFill>
          <a:ln w="15240">
            <a:solidFill>
              <a:srgbClr val="F07A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6437376" y="5971031"/>
            <a:ext cx="1161288" cy="27432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spcAft>
                <a:spcPts val="0"/>
              </a:spcAft>
            </a:pPr>
            <a:r>
              <a:rPr sz="1000" b="1">
                <a:solidFill>
                  <a:srgbClr val="F07A35"/>
                </a:solidFill>
                <a:latin typeface="Microsoft JhengHei"/>
              </a:rPr>
              <a:t>不能證明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726679" y="5943600"/>
            <a:ext cx="3474720" cy="32004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F5F7FA"/>
                </a:solidFill>
                <a:latin typeface="Microsoft JhengHei"/>
              </a:rPr>
              <a:t>MPs 造成認知衰退，或清除 MPs 能改善患者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4360" y="6510528"/>
            <a:ext cx="7498079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Dan X. et al. · Nature Neuroscience · 2026 · DOI 10.1038/s41593-026-02390-1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543800" y="6510528"/>
            <a:ext cx="384048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B4C2CF"/>
                </a:solidFill>
                <a:latin typeface="Microsoft JhengHei"/>
              </a:rPr>
              <a:t>教育性科學整理｜AI 輔助並經人工編修｜不構成醫療建議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1411712" y="6492240"/>
            <a:ext cx="228600" cy="201168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5DD4E8"/>
                </a:solidFill>
                <a:latin typeface="Microsoft JhengHe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